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CCCCE6"/>
          </a:solidFill>
        </a:fill>
      </a:tcStyle>
    </a:wholeTbl>
    <a:band2H>
      <a:tcTxStyle/>
      <a:tcStyle>
        <a:tcBdr/>
        <a:fill>
          <a:solidFill>
            <a:srgbClr val="E7E7F3"/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180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7" name="Shape 3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8100" y="1285875"/>
            <a:ext cx="7772400" cy="204152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half" idx="1"/>
          </p:nvPr>
        </p:nvSpPr>
        <p:spPr>
          <a:xfrm>
            <a:off x="63500" y="3149600"/>
            <a:ext cx="6400800" cy="29718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indent="45720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indent="91440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indent="137160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indent="182880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xfrm>
            <a:off x="-3572" y="0"/>
            <a:ext cx="9151144" cy="1013123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32742" y="1204317"/>
            <a:ext cx="9078516" cy="5653683"/>
          </a:xfrm>
          <a:prstGeom prst="rect">
            <a:avLst/>
          </a:prstGeom>
        </p:spPr>
        <p:txBody>
          <a:bodyPr/>
          <a:lstStyle>
            <a:lvl1pPr marL="280736" indent="-280736">
              <a:buClrTx/>
              <a:buSzPct val="100000"/>
              <a:buFontTx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661736" indent="-280736">
              <a:buClrTx/>
              <a:buSzPct val="100000"/>
              <a:buFontTx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042736" indent="-280736">
              <a:buClrTx/>
              <a:buFontTx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423736" indent="-280736">
              <a:buClrTx/>
              <a:buFontTx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04736" indent="-280736">
              <a:buClrTx/>
              <a:buFontTx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0" name="Shape 3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5081" y="0"/>
            <a:ext cx="9113838" cy="1184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5532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xStyles>
    <p:titleStyle>
      <a:lvl1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0" marR="0" indent="4572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0" marR="0" indent="9144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0" marR="0" indent="13716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0" marR="0" indent="18288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85000"/>
        <a:buFont typeface="Wingdings"/>
        <a:buChar char="»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1pPr>
      <a:lvl2pPr marL="790575" marR="0" indent="-33337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75000"/>
        <a:buFont typeface="Wingdings"/>
        <a:buChar char="❍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2pPr>
      <a:lvl3pPr marL="1234439" marR="0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3pPr>
      <a:lvl4pPr marL="1727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–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4pPr>
      <a:lvl5pPr marL="2184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»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5pPr>
      <a:lvl6pPr marL="2641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6pPr>
      <a:lvl7pPr marL="3098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7pPr>
      <a:lvl8pPr marL="35560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8pPr>
      <a:lvl9pPr marL="4013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Virtual Machines</a:t>
            </a:r>
          </a:p>
        </p:txBody>
      </p:sp>
      <p:sp>
        <p:nvSpPr>
          <p:cNvPr id="40" name="Shape 40"/>
          <p:cNvSpPr>
            <a:spLocks noGrp="1"/>
          </p:cNvSpPr>
          <p:nvPr>
            <p:ph type="subTitle" sz="half" idx="1"/>
          </p:nvPr>
        </p:nvSpPr>
        <p:spPr>
          <a:xfrm>
            <a:off x="63500" y="3149600"/>
            <a:ext cx="7617024" cy="2971800"/>
          </a:xfrm>
          <a:prstGeom prst="rect">
            <a:avLst/>
          </a:prstGeom>
        </p:spPr>
        <p:txBody>
          <a:bodyPr/>
          <a:lstStyle/>
          <a:p>
            <a:r>
              <a:t>Kartik Gopalan</a:t>
            </a:r>
          </a:p>
          <a:p>
            <a:endParaRPr/>
          </a:p>
          <a:p>
            <a:r>
              <a:t>From </a:t>
            </a:r>
          </a:p>
          <a:p>
            <a:r>
              <a:t>“Virtual Machines” ,Smith and Nair, Chapter 1</a:t>
            </a:r>
          </a:p>
          <a:p>
            <a:r>
              <a:t>Also, Chapter 7 Andrew Tanenbaum’s book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Type 1 Hypervisors (Classical System VMs)</a:t>
            </a:r>
          </a:p>
        </p:txBody>
      </p:sp>
      <p:sp>
        <p:nvSpPr>
          <p:cNvPr id="117" name="Shape 1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500"/>
              </a:spcBef>
              <a:buChar char="❑"/>
            </a:pPr>
            <a:r>
              <a:t>Hypervisor e</a:t>
            </a:r>
            <a:r>
              <a:rPr sz="2400"/>
              <a:t>xecutes natively on the host ISA</a:t>
            </a:r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Hypervisor directly controls hardware and provides all device drivers</a:t>
            </a:r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Hypervisor emulates sensitive instructions executed by the Guest OS</a:t>
            </a:r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E.g. KVM and VMWare ESX Server</a:t>
            </a:r>
          </a:p>
        </p:txBody>
      </p:sp>
      <p:pic>
        <p:nvPicPr>
          <p:cNvPr id="118" name="Scan10153.jpg"/>
          <p:cNvPicPr>
            <a:picLocks noChangeAspect="1"/>
          </p:cNvPicPr>
          <p:nvPr/>
        </p:nvPicPr>
        <p:blipFill>
          <a:blip r:embed="rId2">
            <a:extLst/>
          </a:blip>
          <a:srcRect l="50489" t="72592" r="16822" b="10340"/>
          <a:stretch>
            <a:fillRect/>
          </a:stretch>
        </p:blipFill>
        <p:spPr>
          <a:xfrm>
            <a:off x="2154237" y="3221037"/>
            <a:ext cx="4784726" cy="32305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Type-2 Hypervisors (Hosted VMs)</a:t>
            </a:r>
          </a:p>
        </p:txBody>
      </p:sp>
      <p:sp>
        <p:nvSpPr>
          <p:cNvPr id="121" name="Shape 1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spcBef>
                <a:spcPts val="500"/>
              </a:spcBef>
              <a:buSzPct val="75000"/>
              <a:buFont typeface="Zapf Dingbats"/>
              <a:buChar char="❍"/>
              <a:defRPr sz="2400"/>
            </a:pPr>
            <a:r>
              <a:t>A host OS controls the hardware</a:t>
            </a:r>
          </a:p>
          <a:p>
            <a:pPr marL="285750" indent="-285750">
              <a:spcBef>
                <a:spcPts val="500"/>
              </a:spcBef>
              <a:buSzPct val="75000"/>
              <a:buFont typeface="Zapf Dingbats"/>
              <a:buChar char="❍"/>
              <a:defRPr sz="2400"/>
            </a:pPr>
            <a:r>
              <a:t>The Hypervisor runs  partly in process space and partly in the host</a:t>
            </a:r>
            <a:r>
              <a:rPr>
                <a:solidFill>
                  <a:srgbClr val="0000FF"/>
                </a:solidFill>
              </a:rPr>
              <a:t> </a:t>
            </a:r>
            <a:r>
              <a:t>kernel</a:t>
            </a:r>
          </a:p>
          <a:p>
            <a:pPr marL="285750" indent="-285750">
              <a:spcBef>
                <a:spcPts val="500"/>
              </a:spcBef>
              <a:buSzPct val="75000"/>
              <a:buFont typeface="Zapf Dingbats"/>
              <a:buChar char="❍"/>
              <a:defRPr sz="2400"/>
            </a:pPr>
            <a:r>
              <a:t>Hypervisor Relies on host OS to provide drivers</a:t>
            </a:r>
          </a:p>
          <a:p>
            <a:pPr marL="285750" indent="-285750">
              <a:spcBef>
                <a:spcPts val="500"/>
              </a:spcBef>
              <a:buSzPct val="75000"/>
              <a:buFont typeface="Zapf Dingbats"/>
              <a:buChar char="❍"/>
              <a:defRPr sz="2400"/>
            </a:pPr>
            <a:r>
              <a:t>E.g. VMWare Desktop Client</a:t>
            </a:r>
          </a:p>
        </p:txBody>
      </p:sp>
      <p:pic>
        <p:nvPicPr>
          <p:cNvPr id="122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84812" y="2927350"/>
            <a:ext cx="2408238" cy="3632200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hape 123"/>
          <p:cNvSpPr/>
          <p:nvPr/>
        </p:nvSpPr>
        <p:spPr>
          <a:xfrm>
            <a:off x="6518275" y="4551362"/>
            <a:ext cx="1158875" cy="617538"/>
          </a:xfrm>
          <a:prstGeom prst="rect">
            <a:avLst/>
          </a:prstGeom>
          <a:ln w="28575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Para-virtualized VMs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178969" indent="-178969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rPr dirty="0"/>
              <a:t>Modify guest OS for better performance</a:t>
            </a:r>
          </a:p>
          <a:p>
            <a:pPr marL="619626" lvl="1" indent="-238626" defTabSz="777240">
              <a:lnSpc>
                <a:spcPct val="80000"/>
              </a:lnSpc>
              <a:spcBef>
                <a:spcPts val="500"/>
              </a:spcBef>
              <a:buChar char="❑"/>
              <a:defRPr sz="1955"/>
            </a:pPr>
            <a:r>
              <a:rPr lang="en-US" dirty="0" smtClean="0"/>
              <a:t>Because “Trap and emulate” is expensive for many privileged instructions</a:t>
            </a:r>
          </a:p>
          <a:p>
            <a:pPr marL="238626" indent="-238626" defTabSz="777240">
              <a:lnSpc>
                <a:spcPct val="80000"/>
              </a:lnSpc>
              <a:spcBef>
                <a:spcPts val="500"/>
              </a:spcBef>
              <a:buChar char="❑"/>
              <a:defRPr sz="1955"/>
            </a:pPr>
            <a:endParaRPr dirty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rPr dirty="0"/>
              <a:t>Para-virtualized </a:t>
            </a:r>
            <a:r>
              <a:rPr dirty="0" smtClean="0"/>
              <a:t>VM</a:t>
            </a:r>
            <a:r>
              <a:rPr lang="en-US" dirty="0" smtClean="0"/>
              <a:t> s</a:t>
            </a:r>
            <a:r>
              <a:rPr dirty="0" smtClean="0"/>
              <a:t>ees </a:t>
            </a:r>
            <a:r>
              <a:rPr dirty="0"/>
              <a:t>a virtual hardware abstraction that is </a:t>
            </a:r>
            <a:r>
              <a:rPr u="sng" dirty="0"/>
              <a:t>similar, but not identical </a:t>
            </a:r>
            <a:r>
              <a:rPr dirty="0"/>
              <a:t>to the real </a:t>
            </a:r>
            <a:r>
              <a:rPr dirty="0" smtClean="0"/>
              <a:t>hardware.</a:t>
            </a:r>
            <a:endParaRPr lang="en-US" dirty="0" smtClean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endParaRPr lang="en-US" dirty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rPr dirty="0" smtClean="0"/>
              <a:t>Guest </a:t>
            </a:r>
            <a:r>
              <a:rPr dirty="0"/>
              <a:t>OS is modified to replace </a:t>
            </a:r>
            <a:r>
              <a:rPr lang="en-US" dirty="0" smtClean="0"/>
              <a:t>some privileged </a:t>
            </a:r>
            <a:r>
              <a:rPr dirty="0" smtClean="0"/>
              <a:t>instructions </a:t>
            </a:r>
            <a:r>
              <a:rPr dirty="0"/>
              <a:t>with “hypercalls” to the </a:t>
            </a:r>
            <a:r>
              <a:rPr dirty="0" smtClean="0"/>
              <a:t>Hypervisor.</a:t>
            </a:r>
            <a:endParaRPr lang="en-US" dirty="0" smtClean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endParaRPr lang="en-US" dirty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rPr dirty="0" smtClean="0"/>
              <a:t>Advantage</a:t>
            </a:r>
            <a:r>
              <a:rPr dirty="0"/>
              <a:t>: Results in lower performance overhead </a:t>
            </a:r>
            <a:endParaRPr lang="en-US" dirty="0" smtClean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endParaRPr lang="en-US" dirty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rPr dirty="0" smtClean="0"/>
              <a:t>Disadvantage</a:t>
            </a:r>
            <a:r>
              <a:rPr dirty="0"/>
              <a:t>: Needs modification to the guest </a:t>
            </a:r>
            <a:r>
              <a:rPr dirty="0" smtClean="0"/>
              <a:t>OS.</a:t>
            </a:r>
            <a:endParaRPr lang="en-US" dirty="0" smtClean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endParaRPr lang="en-US" dirty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rPr dirty="0" smtClean="0"/>
              <a:t>E.g</a:t>
            </a:r>
            <a:r>
              <a:rPr dirty="0"/>
              <a:t>. Xen provides both para-virtual as well as full-virtualization</a:t>
            </a:r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endParaRPr dirty="0"/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rPr dirty="0"/>
              <a:t>Often traditional Hypervisors are partially para-virtualizated</a:t>
            </a:r>
          </a:p>
          <a:p>
            <a:pPr marL="615315" lvl="1" indent="-291465" defTabSz="777240">
              <a:lnSpc>
                <a:spcPct val="80000"/>
              </a:lnSpc>
              <a:spcBef>
                <a:spcPts val="300"/>
              </a:spcBef>
              <a:buSzPct val="85000"/>
              <a:buChar char="❑"/>
              <a:defRPr sz="1955"/>
            </a:pPr>
            <a:r>
              <a:rPr dirty="0"/>
              <a:t>Device drivers in guest OS may be para-virtualized whereas CPU and Memory may be fully virtualized.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Whole System VMs: Emulation</a:t>
            </a:r>
          </a:p>
        </p:txBody>
      </p:sp>
      <p:sp>
        <p:nvSpPr>
          <p:cNvPr id="129" name="Shape 129"/>
          <p:cNvSpPr>
            <a:spLocks noGrp="1"/>
          </p:cNvSpPr>
          <p:nvPr>
            <p:ph type="body" idx="1"/>
          </p:nvPr>
        </p:nvSpPr>
        <p:spPr>
          <a:xfrm>
            <a:off x="32742" y="931416"/>
            <a:ext cx="9078516" cy="592658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buChar char="❑"/>
              <a:defRPr sz="2300"/>
            </a:pPr>
            <a:r>
              <a:t>Host and Guest ISA are different</a:t>
            </a:r>
          </a:p>
          <a:p>
            <a:pPr>
              <a:lnSpc>
                <a:spcPct val="90000"/>
              </a:lnSpc>
              <a:spcBef>
                <a:spcPts val="400"/>
              </a:spcBef>
              <a:buChar char="❑"/>
              <a:defRPr sz="2300"/>
            </a:pPr>
            <a:r>
              <a:t>So emulation is required</a:t>
            </a:r>
          </a:p>
          <a:p>
            <a:pPr>
              <a:lnSpc>
                <a:spcPct val="90000"/>
              </a:lnSpc>
              <a:spcBef>
                <a:spcPts val="400"/>
              </a:spcBef>
              <a:buChar char="❑"/>
              <a:defRPr sz="2300"/>
            </a:pPr>
            <a:r>
              <a:t>Hosted VM + emulation </a:t>
            </a:r>
          </a:p>
          <a:p>
            <a:pPr>
              <a:lnSpc>
                <a:spcPct val="90000"/>
              </a:lnSpc>
              <a:spcBef>
                <a:spcPts val="400"/>
              </a:spcBef>
              <a:buChar char="❑"/>
              <a:defRPr sz="2300"/>
            </a:pPr>
            <a:r>
              <a:t>E.g. Virtual PC (Windows on MAC)</a:t>
            </a:r>
          </a:p>
        </p:txBody>
      </p:sp>
      <p:pic>
        <p:nvPicPr>
          <p:cNvPr id="130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3340" y="2772643"/>
            <a:ext cx="4400310" cy="39932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Co-designed VMs</a:t>
            </a:r>
          </a:p>
        </p:txBody>
      </p:sp>
      <p:sp>
        <p:nvSpPr>
          <p:cNvPr id="133" name="Shape 1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500"/>
              </a:spcBef>
              <a:buChar char="❑"/>
            </a:pPr>
            <a:r>
              <a:t>The hypervisor is designed closely with (and possibly built into) a specific type of hardware ISA (or native ISA).</a:t>
            </a:r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SzPct val="85000"/>
              <a:buChar char="❑"/>
            </a:pPr>
            <a:endParaRPr/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SzPct val="85000"/>
              <a:buChar char="❑"/>
            </a:pPr>
            <a:r>
              <a:t>Goal: </a:t>
            </a:r>
            <a:r>
              <a:rPr sz="2400"/>
              <a:t>Performance improvement of existing ISA (or guest ISA) during runtime.</a:t>
            </a:r>
            <a:endParaRPr sz="2000"/>
          </a:p>
          <a:p>
            <a:pPr>
              <a:lnSpc>
                <a:spcPct val="90000"/>
              </a:lnSpc>
              <a:spcBef>
                <a:spcPts val="500"/>
              </a:spcBef>
              <a:buChar char="❑"/>
            </a:pPr>
            <a:endParaRPr sz="2000"/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Hypervisor performs Emulation from Guest ISA to Native ISA.</a:t>
            </a:r>
          </a:p>
          <a:p>
            <a:pPr>
              <a:lnSpc>
                <a:spcPct val="90000"/>
              </a:lnSpc>
              <a:spcBef>
                <a:spcPts val="500"/>
              </a:spcBef>
              <a:buChar char="❑"/>
            </a:pPr>
            <a:endParaRPr sz="2400"/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E.g. Transmeta Crusoe</a:t>
            </a:r>
          </a:p>
          <a:p>
            <a:pPr marL="581526" lvl="1" indent="-200526">
              <a:lnSpc>
                <a:spcPct val="90000"/>
              </a:lnSpc>
              <a:spcBef>
                <a:spcPts val="400"/>
              </a:spcBef>
              <a:buFont typeface="Zapf Dingbats"/>
              <a:defRPr sz="2400"/>
            </a:pPr>
            <a:r>
              <a:rPr sz="2000"/>
              <a:t>Native ISA based on VLIW</a:t>
            </a:r>
          </a:p>
          <a:p>
            <a:pPr marL="581526" lvl="1" indent="-200526">
              <a:lnSpc>
                <a:spcPct val="90000"/>
              </a:lnSpc>
              <a:spcBef>
                <a:spcPts val="400"/>
              </a:spcBef>
              <a:buFont typeface="Zapf Dingbats"/>
              <a:defRPr sz="2400"/>
            </a:pPr>
            <a:r>
              <a:rPr sz="2000"/>
              <a:t>Guest ISA = x86</a:t>
            </a:r>
          </a:p>
          <a:p>
            <a:pPr marL="581526" lvl="1" indent="-200526">
              <a:lnSpc>
                <a:spcPct val="90000"/>
              </a:lnSpc>
              <a:spcBef>
                <a:spcPts val="400"/>
              </a:spcBef>
              <a:buFont typeface="Zapf Dingbats"/>
              <a:defRPr sz="2400"/>
            </a:pPr>
            <a:r>
              <a:rPr sz="2000"/>
              <a:t>Goal power savings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Taxonomy</a:t>
            </a:r>
          </a:p>
        </p:txBody>
      </p:sp>
      <p:pic>
        <p:nvPicPr>
          <p:cNvPr id="136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5150" y="1600200"/>
            <a:ext cx="7707313" cy="4648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hape 137"/>
          <p:cNvSpPr/>
          <p:nvPr/>
        </p:nvSpPr>
        <p:spPr>
          <a:xfrm>
            <a:off x="4157662" y="6080125"/>
            <a:ext cx="2919413" cy="77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600" b="1">
                <a:latin typeface="Arial"/>
                <a:ea typeface="Arial"/>
                <a:cs typeface="Arial"/>
                <a:sym typeface="Arial"/>
              </a:rPr>
              <a:t>Para-virtualized VMs</a:t>
            </a:r>
          </a:p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sz="1600" b="1">
              <a:latin typeface="Arial"/>
              <a:ea typeface="Arial"/>
              <a:cs typeface="Arial"/>
              <a:sym typeface="Arial"/>
            </a:endParaRPr>
          </a:p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600" b="1">
                <a:latin typeface="Arial"/>
                <a:ea typeface="Arial"/>
                <a:cs typeface="Arial"/>
                <a:sym typeface="Arial"/>
              </a:rPr>
              <a:t>Hardware Virtual Machines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Versatility</a:t>
            </a:r>
          </a:p>
        </p:txBody>
      </p:sp>
      <p:sp>
        <p:nvSpPr>
          <p:cNvPr id="140" name="Shape 1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 algn="ctr">
              <a:spcBef>
                <a:spcPts val="500"/>
              </a:spcBef>
              <a:buSzTx/>
              <a:buNone/>
            </a:pPr>
            <a:endParaRPr/>
          </a:p>
          <a:p>
            <a:pPr marL="342900" indent="-342900" algn="ctr">
              <a:spcBef>
                <a:spcPts val="500"/>
              </a:spcBef>
              <a:buSzTx/>
              <a:buNone/>
            </a:pPr>
            <a:r>
              <a:rPr sz="2400"/>
              <a:t>Java App</a:t>
            </a:r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spcBef>
                <a:spcPts val="500"/>
              </a:spcBef>
              <a:buSzTx/>
              <a:buNone/>
            </a:pPr>
            <a:r>
              <a:rPr sz="2400"/>
              <a:t>Linux IA-32</a:t>
            </a:r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spcBef>
                <a:spcPts val="500"/>
              </a:spcBef>
              <a:buSzTx/>
              <a:buNone/>
            </a:pPr>
            <a:r>
              <a:rPr sz="2400"/>
              <a:t>Windows IA-32</a:t>
            </a:r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spcBef>
                <a:spcPts val="500"/>
              </a:spcBef>
              <a:buSzTx/>
              <a:buNone/>
            </a:pPr>
            <a:r>
              <a:rPr sz="2400"/>
              <a:t>Crusoe VLIW</a:t>
            </a:r>
          </a:p>
        </p:txBody>
      </p:sp>
      <p:sp>
        <p:nvSpPr>
          <p:cNvPr id="141" name="Shape 141"/>
          <p:cNvSpPr/>
          <p:nvPr/>
        </p:nvSpPr>
        <p:spPr>
          <a:xfrm>
            <a:off x="4308475" y="2041525"/>
            <a:ext cx="0" cy="965200"/>
          </a:xfrm>
          <a:prstGeom prst="line">
            <a:avLst/>
          </a:prstGeom>
          <a:ln w="381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4295775" y="3370262"/>
            <a:ext cx="0" cy="965201"/>
          </a:xfrm>
          <a:prstGeom prst="line">
            <a:avLst/>
          </a:prstGeom>
          <a:ln w="381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4308475" y="4684712"/>
            <a:ext cx="0" cy="965201"/>
          </a:xfrm>
          <a:prstGeom prst="line">
            <a:avLst/>
          </a:prstGeom>
          <a:ln w="381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4541837" y="2165350"/>
            <a:ext cx="679511" cy="421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i="0"/>
            </a:pPr>
            <a:r>
              <a:rPr i="1"/>
              <a:t>JVM</a:t>
            </a:r>
          </a:p>
        </p:txBody>
      </p:sp>
      <p:sp>
        <p:nvSpPr>
          <p:cNvPr id="145" name="Shape 145"/>
          <p:cNvSpPr/>
          <p:nvPr/>
        </p:nvSpPr>
        <p:spPr>
          <a:xfrm>
            <a:off x="4541837" y="3579812"/>
            <a:ext cx="1165137" cy="4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i="0"/>
            </a:pPr>
            <a:r>
              <a:rPr i="1"/>
              <a:t>VMWare</a:t>
            </a:r>
          </a:p>
        </p:txBody>
      </p:sp>
      <p:sp>
        <p:nvSpPr>
          <p:cNvPr id="146" name="Shape 146"/>
          <p:cNvSpPr/>
          <p:nvPr/>
        </p:nvSpPr>
        <p:spPr>
          <a:xfrm>
            <a:off x="4541837" y="4908550"/>
            <a:ext cx="2042925" cy="421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i="0"/>
            </a:pPr>
            <a:r>
              <a:rPr i="1"/>
              <a:t>Code Morphing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can you do with system VMs?</a:t>
            </a:r>
          </a:p>
        </p:txBody>
      </p:sp>
      <p:sp>
        <p:nvSpPr>
          <p:cNvPr id="149" name="Shape 149"/>
          <p:cNvSpPr>
            <a:spLocks noGrp="1"/>
          </p:cNvSpPr>
          <p:nvPr>
            <p:ph type="body" sz="half" idx="1"/>
          </p:nvPr>
        </p:nvSpPr>
        <p:spPr>
          <a:xfrm>
            <a:off x="533400" y="5048250"/>
            <a:ext cx="8490794" cy="188327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0526" indent="-200526">
              <a:lnSpc>
                <a:spcPct val="90000"/>
              </a:lnSpc>
              <a:spcBef>
                <a:spcPts val="400"/>
              </a:spcBef>
              <a:buChar char="❑"/>
            </a:pPr>
            <a:r>
              <a:rPr sz="2000"/>
              <a:t>Emulation: Mix-and-match cross-platform portability</a:t>
            </a:r>
          </a:p>
          <a:p>
            <a:pPr marL="200526" indent="-200526">
              <a:lnSpc>
                <a:spcPct val="90000"/>
              </a:lnSpc>
              <a:spcBef>
                <a:spcPts val="400"/>
              </a:spcBef>
              <a:buChar char="❑"/>
            </a:pPr>
            <a:r>
              <a:rPr sz="2000"/>
              <a:t>Optimization: Usually done with emulation for platform-specific performance improvement</a:t>
            </a:r>
          </a:p>
          <a:p>
            <a:pPr marL="200526" indent="-200526">
              <a:lnSpc>
                <a:spcPct val="90000"/>
              </a:lnSpc>
              <a:spcBef>
                <a:spcPts val="400"/>
              </a:spcBef>
              <a:buChar char="❑"/>
            </a:pPr>
            <a:r>
              <a:rPr sz="2000"/>
              <a:t>Replication: Multiple VMs on single platform</a:t>
            </a:r>
          </a:p>
          <a:p>
            <a:pPr marL="200526" indent="-200526">
              <a:lnSpc>
                <a:spcPct val="90000"/>
              </a:lnSpc>
              <a:spcBef>
                <a:spcPts val="400"/>
              </a:spcBef>
              <a:buChar char="❑"/>
            </a:pPr>
            <a:r>
              <a:rPr sz="2000"/>
              <a:t>Composition: form more complex flexible systems</a:t>
            </a:r>
          </a:p>
        </p:txBody>
      </p:sp>
      <p:pic>
        <p:nvPicPr>
          <p:cNvPr id="150" name="Scan10150.jpg"/>
          <p:cNvPicPr>
            <a:picLocks noChangeAspect="1"/>
          </p:cNvPicPr>
          <p:nvPr/>
        </p:nvPicPr>
        <p:blipFill>
          <a:blip r:embed="rId2">
            <a:extLst/>
          </a:blip>
          <a:srcRect l="29379" t="50410" r="6655" b="32208"/>
          <a:stretch>
            <a:fillRect/>
          </a:stretch>
        </p:blipFill>
        <p:spPr>
          <a:xfrm>
            <a:off x="211137" y="1371600"/>
            <a:ext cx="8831263" cy="3103563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hape 151"/>
          <p:cNvSpPr/>
          <p:nvPr/>
        </p:nvSpPr>
        <p:spPr>
          <a:xfrm>
            <a:off x="543310" y="4406900"/>
            <a:ext cx="1348605" cy="615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/>
              <a:t>Emulation &amp;</a:t>
            </a:r>
          </a:p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/>
              <a:t>Optimization</a:t>
            </a:r>
          </a:p>
        </p:txBody>
      </p:sp>
      <p:sp>
        <p:nvSpPr>
          <p:cNvPr id="152" name="Shape 152"/>
          <p:cNvSpPr/>
          <p:nvPr/>
        </p:nvSpPr>
        <p:spPr>
          <a:xfrm>
            <a:off x="3359610" y="4406900"/>
            <a:ext cx="1157955" cy="348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sz="2400"/>
            </a:pPr>
            <a:r>
              <a:rPr sz="1800"/>
              <a:t>Replication</a:t>
            </a:r>
          </a:p>
        </p:txBody>
      </p:sp>
      <p:sp>
        <p:nvSpPr>
          <p:cNvPr id="153" name="Shape 153"/>
          <p:cNvSpPr/>
          <p:nvPr/>
        </p:nvSpPr>
        <p:spPr>
          <a:xfrm>
            <a:off x="6628830" y="4406900"/>
            <a:ext cx="1285427" cy="348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sz="2400"/>
            </a:pPr>
            <a:r>
              <a:rPr sz="1800"/>
              <a:t>Composition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Virtualizing individual resources in System VMs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CPU Virtualization for VMs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0736" indent="-280736">
              <a:defRPr sz="2400"/>
            </a:pPr>
            <a:r>
              <a:t>Each VM sees a set of “virtual CPUs”</a:t>
            </a:r>
          </a:p>
          <a:p>
            <a:pPr marL="280736" indent="-280736">
              <a:defRPr sz="2400"/>
            </a:pPr>
            <a:r>
              <a:t>Hypervisors must emulate privileged instructions issued by guest OS.</a:t>
            </a:r>
          </a:p>
          <a:p>
            <a:pPr marL="280736" indent="-280736">
              <a:defRPr sz="2400"/>
            </a:pPr>
            <a:r>
              <a:t>Modern ISAs provide special interfaces for Hypervisors to run VMs</a:t>
            </a:r>
          </a:p>
          <a:p>
            <a:pPr lvl="1">
              <a:defRPr sz="2400"/>
            </a:pPr>
            <a:r>
              <a:t>Intel provides the VTx interface</a:t>
            </a:r>
          </a:p>
          <a:p>
            <a:pPr lvl="1">
              <a:defRPr sz="2400"/>
            </a:pPr>
            <a:r>
              <a:t>AMD provides the AMD-v interface</a:t>
            </a:r>
          </a:p>
          <a:p>
            <a:pPr marL="280736" indent="-280736">
              <a:defRPr sz="2400"/>
            </a:pPr>
            <a:endParaRPr/>
          </a:p>
          <a:p>
            <a:pPr marL="280736" indent="-280736">
              <a:defRPr sz="2400"/>
            </a:pPr>
            <a:r>
              <a:t>These special ISA interfaces allow the Hypervisors to efficiently emulate privileged instructions executed by the guest OS.</a:t>
            </a:r>
          </a:p>
          <a:p>
            <a:pPr marL="280736" indent="-280736">
              <a:defRPr sz="2400"/>
            </a:pPr>
            <a:endParaRPr/>
          </a:p>
          <a:p>
            <a:pPr marL="280736" indent="-280736">
              <a:defRPr sz="2400"/>
            </a:pPr>
            <a:r>
              <a:t>When guest OS executes a privileged instruction</a:t>
            </a:r>
          </a:p>
          <a:p>
            <a:pPr lvl="1">
              <a:defRPr sz="2400"/>
            </a:pPr>
            <a:r>
              <a:t>Hardware traps the instruction to the hypervisor</a:t>
            </a:r>
          </a:p>
          <a:p>
            <a:pPr lvl="1">
              <a:defRPr sz="2400"/>
            </a:pPr>
            <a:r>
              <a:t>Hypervisor checks whether instruction must be emulated.</a:t>
            </a:r>
          </a:p>
          <a:p>
            <a:pPr lvl="1">
              <a:defRPr sz="2400"/>
            </a:pPr>
            <a:r>
              <a:t>If so, Hypervisor reproduces the effect of the privileged operation.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Virtualization</a:t>
            </a:r>
          </a:p>
        </p:txBody>
      </p:sp>
      <p:sp>
        <p:nvSpPr>
          <p:cNvPr id="43" name="Shape 4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0736" indent="-280736">
              <a:defRPr sz="2400"/>
            </a:pPr>
            <a:r>
              <a:t>Makes a real system appear to be a set of virtual systems </a:t>
            </a:r>
          </a:p>
          <a:p>
            <a:pPr marL="280736" indent="-280736">
              <a:defRPr sz="2400"/>
            </a:pPr>
            <a:endParaRPr/>
          </a:p>
          <a:p>
            <a:pPr marL="280736" indent="-280736">
              <a:defRPr sz="2400"/>
            </a:pPr>
            <a:r>
              <a:t>One-to-many virtualization</a:t>
            </a:r>
          </a:p>
          <a:p>
            <a:pPr lvl="1">
              <a:defRPr sz="2400"/>
            </a:pPr>
            <a:r>
              <a:t>E.g. one physical machine may appear as multiple virtual machines</a:t>
            </a:r>
          </a:p>
          <a:p>
            <a:pPr lvl="1">
              <a:defRPr sz="2400"/>
            </a:pPr>
            <a:r>
              <a:t>one physical disk may look like multiple virtual disk</a:t>
            </a:r>
          </a:p>
          <a:p>
            <a:pPr lvl="1">
              <a:defRPr sz="2400"/>
            </a:pPr>
            <a:r>
              <a:t>one physical network may look like multiple virtual networks</a:t>
            </a:r>
          </a:p>
          <a:p>
            <a:pPr marL="280736" indent="-280736">
              <a:defRPr sz="2400"/>
            </a:pPr>
            <a:endParaRPr/>
          </a:p>
          <a:p>
            <a:pPr marL="280736" indent="-280736">
              <a:defRPr sz="2400"/>
            </a:pPr>
            <a:r>
              <a:t>Many-to-one virtualization</a:t>
            </a:r>
          </a:p>
          <a:p>
            <a:pPr lvl="1">
              <a:defRPr sz="2400"/>
            </a:pPr>
            <a:r>
              <a:t>Many physical machines/disks/networks may appear to look like one virtual machine/disk/network etc</a:t>
            </a:r>
          </a:p>
          <a:p>
            <a:pPr marL="280736" indent="-280736">
              <a:defRPr sz="2400"/>
            </a:pPr>
            <a:endParaRPr/>
          </a:p>
          <a:p>
            <a:pPr marL="280736" indent="-280736">
              <a:defRPr sz="2400"/>
            </a:pPr>
            <a:r>
              <a:t>Many-to-many virtualization</a:t>
            </a:r>
          </a:p>
          <a:p>
            <a:pPr lvl="1">
              <a:defRPr sz="2400"/>
            </a:pPr>
            <a:r>
              <a:t>Extend the above statements.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900"/>
            </a:lvl1pPr>
          </a:lstStyle>
          <a:p>
            <a:r>
              <a:t>Execution of Privileged Instruction by Guest</a:t>
            </a:r>
          </a:p>
        </p:txBody>
      </p:sp>
      <p:pic>
        <p:nvPicPr>
          <p:cNvPr id="161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19" y="1539825"/>
            <a:ext cx="4479414" cy="45962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32245" y="1639968"/>
            <a:ext cx="4602230" cy="44961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Resource Control</a:t>
            </a:r>
          </a:p>
        </p:txBody>
      </p:sp>
      <p:sp>
        <p:nvSpPr>
          <p:cNvPr id="165" name="Shape 165"/>
          <p:cNvSpPr>
            <a:spLocks noGrp="1"/>
          </p:cNvSpPr>
          <p:nvPr>
            <p:ph type="body" idx="1"/>
          </p:nvPr>
        </p:nvSpPr>
        <p:spPr>
          <a:xfrm>
            <a:off x="32742" y="997545"/>
            <a:ext cx="9078516" cy="2860329"/>
          </a:xfrm>
          <a:prstGeom prst="rect">
            <a:avLst/>
          </a:prstGeom>
        </p:spPr>
        <p:txBody>
          <a:bodyPr/>
          <a:lstStyle/>
          <a:p>
            <a:pPr marL="280736" indent="-280736">
              <a:defRPr sz="2500"/>
            </a:pPr>
            <a:r>
              <a:t>Issue: How to retain control of resources in the Hypervisor?</a:t>
            </a:r>
          </a:p>
          <a:p>
            <a:pPr marL="280736" indent="-280736">
              <a:defRPr sz="2500"/>
            </a:pPr>
            <a:r>
              <a:t>Timer interval control performed by Hypervisor</a:t>
            </a:r>
          </a:p>
          <a:p>
            <a:pPr marL="280736" indent="-280736">
              <a:defRPr sz="2500"/>
            </a:pPr>
            <a:r>
              <a:t>Also, guest OS is not allowed to read the timer value</a:t>
            </a:r>
          </a:p>
          <a:p>
            <a:pPr lvl="1">
              <a:defRPr sz="2500"/>
            </a:pPr>
            <a:r>
              <a:t>Guest OS sees a virtual interval timer</a:t>
            </a:r>
          </a:p>
          <a:p>
            <a:pPr marL="280736" indent="-280736">
              <a:defRPr sz="2500"/>
            </a:pPr>
            <a:r>
              <a:t>Hypervisor also gains control whenever guest OS executes privileged instructions.</a:t>
            </a:r>
          </a:p>
        </p:txBody>
      </p:sp>
      <p:pic>
        <p:nvPicPr>
          <p:cNvPr id="166" name="Scan10010.jpg"/>
          <p:cNvPicPr>
            <a:picLocks noChangeAspect="1"/>
          </p:cNvPicPr>
          <p:nvPr/>
        </p:nvPicPr>
        <p:blipFill>
          <a:blip r:embed="rId2">
            <a:extLst/>
          </a:blip>
          <a:srcRect l="25050" t="57925" r="6185" b="22955"/>
          <a:stretch>
            <a:fillRect/>
          </a:stretch>
        </p:blipFill>
        <p:spPr>
          <a:xfrm>
            <a:off x="44236" y="4093592"/>
            <a:ext cx="9055578" cy="27864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title"/>
          </p:nvPr>
        </p:nvSpPr>
        <p:spPr>
          <a:xfrm>
            <a:off x="-3572" y="0"/>
            <a:ext cx="9151144" cy="725234"/>
          </a:xfrm>
          <a:prstGeom prst="rect">
            <a:avLst/>
          </a:prstGeom>
        </p:spPr>
        <p:txBody>
          <a:bodyPr/>
          <a:lstStyle/>
          <a:p>
            <a:r>
              <a:t>Memory Virtualization for VMs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354955" y="664170"/>
            <a:ext cx="3293220" cy="3424139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900" b="1" u="sng"/>
            </a:pPr>
            <a:r>
              <a:t>Traditional virtual memory</a:t>
            </a:r>
          </a:p>
          <a:p>
            <a:pPr marL="0" indent="0" algn="ctr">
              <a:buSzTx/>
              <a:buNone/>
              <a:defRPr sz="1900"/>
            </a:pPr>
            <a:endParaRPr/>
          </a:p>
          <a:p>
            <a:pPr marL="0" indent="0" algn="ctr">
              <a:buSzTx/>
              <a:buNone/>
              <a:defRPr sz="1900"/>
            </a:pPr>
            <a:r>
              <a:t>Virtual Address Space</a:t>
            </a:r>
          </a:p>
          <a:p>
            <a:pPr marL="0" indent="0" algn="ctr">
              <a:buSzTx/>
              <a:buNone/>
              <a:defRPr sz="1900"/>
            </a:pPr>
            <a:endParaRPr/>
          </a:p>
          <a:p>
            <a:pPr marL="0" indent="0" algn="ctr">
              <a:buSzTx/>
              <a:buNone/>
              <a:defRPr sz="1900"/>
            </a:pPr>
            <a:endParaRPr/>
          </a:p>
          <a:p>
            <a:pPr marL="0" indent="0" algn="ctr">
              <a:buSzTx/>
              <a:buNone/>
              <a:defRPr sz="1900"/>
            </a:pPr>
            <a:endParaRPr/>
          </a:p>
          <a:p>
            <a:pPr marL="0" indent="0" algn="ctr">
              <a:buSzTx/>
              <a:buNone/>
              <a:defRPr sz="1900"/>
            </a:pPr>
            <a:r>
              <a:t>Physical Address Space</a:t>
            </a:r>
          </a:p>
        </p:txBody>
      </p:sp>
      <p:sp>
        <p:nvSpPr>
          <p:cNvPr id="170" name="Shape 170"/>
          <p:cNvSpPr/>
          <p:nvPr/>
        </p:nvSpPr>
        <p:spPr>
          <a:xfrm flipH="1">
            <a:off x="2001564" y="1676846"/>
            <a:ext cx="1" cy="1214997"/>
          </a:xfrm>
          <a:prstGeom prst="line">
            <a:avLst/>
          </a:prstGeom>
          <a:ln w="25400">
            <a:solidFill>
              <a:schemeClr val="accent1"/>
            </a:solidFill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2075576" y="2060824"/>
            <a:ext cx="1131341" cy="373830"/>
          </a:xfrm>
          <a:prstGeom prst="rect">
            <a:avLst/>
          </a:prstGeom>
          <a:ln w="25400">
            <a:solidFill>
              <a:schemeClr val="accent1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Page Table</a:t>
            </a:r>
          </a:p>
        </p:txBody>
      </p:sp>
      <p:sp>
        <p:nvSpPr>
          <p:cNvPr id="172" name="Shape 172"/>
          <p:cNvSpPr/>
          <p:nvPr/>
        </p:nvSpPr>
        <p:spPr>
          <a:xfrm>
            <a:off x="4279255" y="664170"/>
            <a:ext cx="3981798" cy="5580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>
              <a:spcBef>
                <a:spcPts val="600"/>
              </a:spcBef>
              <a:defRPr sz="1900" b="1" u="sng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Virtual memory for VMs</a:t>
            </a: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Virtual Address Space</a:t>
            </a: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Guest Physical Address Space</a:t>
            </a: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Physical Address Space</a:t>
            </a:r>
          </a:p>
        </p:txBody>
      </p:sp>
      <p:sp>
        <p:nvSpPr>
          <p:cNvPr id="173" name="Shape 173"/>
          <p:cNvSpPr/>
          <p:nvPr/>
        </p:nvSpPr>
        <p:spPr>
          <a:xfrm>
            <a:off x="5925864" y="1676846"/>
            <a:ext cx="1" cy="1214997"/>
          </a:xfrm>
          <a:prstGeom prst="line">
            <a:avLst/>
          </a:prstGeom>
          <a:ln w="25400">
            <a:solidFill>
              <a:schemeClr val="accent1"/>
            </a:solidFill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5999876" y="2060824"/>
            <a:ext cx="1906053" cy="336809"/>
          </a:xfrm>
          <a:prstGeom prst="rect">
            <a:avLst/>
          </a:prstGeom>
          <a:ln w="25400">
            <a:solidFill>
              <a:schemeClr val="accent1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First-level Page Table</a:t>
            </a:r>
          </a:p>
        </p:txBody>
      </p:sp>
      <p:sp>
        <p:nvSpPr>
          <p:cNvPr id="175" name="Shape 175"/>
          <p:cNvSpPr/>
          <p:nvPr/>
        </p:nvSpPr>
        <p:spPr>
          <a:xfrm>
            <a:off x="5925864" y="3162746"/>
            <a:ext cx="1" cy="1214997"/>
          </a:xfrm>
          <a:prstGeom prst="line">
            <a:avLst/>
          </a:prstGeom>
          <a:ln w="25400">
            <a:solidFill>
              <a:schemeClr val="accent1"/>
            </a:solidFill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6088776" y="3572124"/>
            <a:ext cx="2131577" cy="336809"/>
          </a:xfrm>
          <a:prstGeom prst="rect">
            <a:avLst/>
          </a:prstGeom>
          <a:ln w="25400">
            <a:solidFill>
              <a:schemeClr val="accent1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Second-level Page Table</a:t>
            </a:r>
          </a:p>
        </p:txBody>
      </p:sp>
      <p:sp>
        <p:nvSpPr>
          <p:cNvPr id="177" name="Shape 177"/>
          <p:cNvSpPr/>
          <p:nvPr/>
        </p:nvSpPr>
        <p:spPr>
          <a:xfrm>
            <a:off x="13922" y="4826446"/>
            <a:ext cx="9116156" cy="2060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0736" indent="-280736">
              <a:spcBef>
                <a:spcPts val="600"/>
              </a:spcBef>
              <a:buSzPct val="100000"/>
              <a:buChar char="•"/>
              <a:defRPr sz="2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Guest OS in each VM sees a “guest”-physical address (GPA) space instead of the physical addresses</a:t>
            </a:r>
          </a:p>
          <a:p>
            <a:pPr marL="200526" indent="-200526">
              <a:buSzPct val="100000"/>
              <a:buChar char="•"/>
              <a:defRPr sz="2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Often hardware supports two-level page tables</a:t>
            </a:r>
          </a:p>
          <a:p>
            <a:pPr marL="581526" lvl="1" indent="-200526">
              <a:buSzPct val="100000"/>
              <a:buChar char="•"/>
              <a:defRPr sz="2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EPT in Intel VT-x and NPT in AMD-v</a:t>
            </a:r>
          </a:p>
          <a:p>
            <a:pPr marL="200526" indent="-200526">
              <a:buSzPct val="100000"/>
              <a:buChar char="•"/>
              <a:defRPr sz="2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When hardware doesn’t, then Hypervisor needs to emulate two-level page tables using “shadow page tables”.</a:t>
            </a:r>
          </a:p>
        </p:txBody>
      </p:sp>
      <p:sp>
        <p:nvSpPr>
          <p:cNvPr id="178" name="Shape 178"/>
          <p:cNvSpPr/>
          <p:nvPr/>
        </p:nvSpPr>
        <p:spPr>
          <a:xfrm>
            <a:off x="4150698" y="1611336"/>
            <a:ext cx="1045587" cy="2740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458" h="21567" extrusionOk="0">
                <a:moveTo>
                  <a:pt x="16458" y="1"/>
                </a:moveTo>
                <a:cubicBezTo>
                  <a:pt x="12601" y="-33"/>
                  <a:pt x="8868" y="825"/>
                  <a:pt x="6015" y="2401"/>
                </a:cubicBezTo>
                <a:cubicBezTo>
                  <a:pt x="-5142" y="8563"/>
                  <a:pt x="38" y="19811"/>
                  <a:pt x="14842" y="21567"/>
                </a:cubicBezTo>
              </a:path>
            </a:pathLst>
          </a:custGeom>
          <a:ln w="25400">
            <a:solidFill>
              <a:schemeClr val="accent1"/>
            </a:solidFill>
            <a:bevel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179" name="Shape 179"/>
          <p:cNvSpPr/>
          <p:nvPr/>
        </p:nvSpPr>
        <p:spPr>
          <a:xfrm>
            <a:off x="2692370" y="3782944"/>
            <a:ext cx="1776374" cy="565409"/>
          </a:xfrm>
          <a:prstGeom prst="rect">
            <a:avLst/>
          </a:prstGeom>
          <a:ln w="25400">
            <a:solidFill>
              <a:schemeClr val="accent1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Shadow Page Table</a:t>
            </a:r>
          </a:p>
          <a:p>
            <a:pPr algn="ctr"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(optional)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I/O Virtualization for VMs</a:t>
            </a:r>
          </a:p>
        </p:txBody>
      </p:sp>
      <p:sp>
        <p:nvSpPr>
          <p:cNvPr id="182" name="Shape 182"/>
          <p:cNvSpPr>
            <a:spLocks noGrp="1"/>
          </p:cNvSpPr>
          <p:nvPr>
            <p:ph type="body" idx="1"/>
          </p:nvPr>
        </p:nvSpPr>
        <p:spPr>
          <a:xfrm>
            <a:off x="0" y="891496"/>
            <a:ext cx="9078516" cy="5653683"/>
          </a:xfrm>
          <a:prstGeom prst="rect">
            <a:avLst/>
          </a:prstGeom>
        </p:spPr>
        <p:txBody>
          <a:bodyPr/>
          <a:lstStyle/>
          <a:p>
            <a:pPr>
              <a:defRPr sz="1700"/>
            </a:pPr>
            <a:r>
              <a:rPr dirty="0"/>
              <a:t>Hypervisor provides a virtual version of each physical device</a:t>
            </a:r>
          </a:p>
          <a:p>
            <a:pPr>
              <a:defRPr sz="1700"/>
            </a:pPr>
            <a:r>
              <a:rPr dirty="0"/>
              <a:t>I/O activity directed at the virtual device is trapped by Hypervisor and converted to equivalent request for the physical device.</a:t>
            </a:r>
          </a:p>
          <a:p>
            <a:pPr>
              <a:defRPr sz="1700"/>
            </a:pPr>
            <a:endParaRPr lang="en-US" dirty="0" smtClean="0"/>
          </a:p>
          <a:p>
            <a:pPr>
              <a:defRPr sz="1700"/>
            </a:pPr>
            <a:r>
              <a:rPr dirty="0" smtClean="0"/>
              <a:t>Option</a:t>
            </a:r>
            <a:r>
              <a:rPr lang="en-US" dirty="0" smtClean="0"/>
              <a:t> 1: </a:t>
            </a:r>
            <a:r>
              <a:rPr dirty="0" smtClean="0"/>
              <a:t>Device </a:t>
            </a:r>
            <a:r>
              <a:rPr dirty="0"/>
              <a:t>emulation</a:t>
            </a:r>
          </a:p>
          <a:p>
            <a:pPr lvl="1">
              <a:defRPr sz="1700"/>
            </a:pPr>
            <a:r>
              <a:rPr dirty="0"/>
              <a:t>Hypervisor traps and emulates each I/O instruction from Guest in Hypervisor. </a:t>
            </a:r>
          </a:p>
          <a:p>
            <a:pPr lvl="1">
              <a:defRPr sz="1700"/>
            </a:pPr>
            <a:r>
              <a:rPr dirty="0"/>
              <a:t>Very slow.</a:t>
            </a:r>
          </a:p>
          <a:p>
            <a:pPr lvl="1">
              <a:defRPr sz="1700"/>
            </a:pPr>
            <a:r>
              <a:rPr dirty="0"/>
              <a:t>Difficult to emulate the effect of combinations of I/O instructions.</a:t>
            </a:r>
          </a:p>
          <a:p>
            <a:pPr>
              <a:defRPr sz="1700"/>
            </a:pPr>
            <a:endParaRPr lang="en-US" dirty="0" smtClean="0"/>
          </a:p>
          <a:p>
            <a:pPr>
              <a:defRPr sz="1700"/>
            </a:pPr>
            <a:r>
              <a:rPr lang="en-US" dirty="0" smtClean="0"/>
              <a:t>Option 2: </a:t>
            </a:r>
            <a:r>
              <a:rPr dirty="0" smtClean="0"/>
              <a:t>Para-virtual </a:t>
            </a:r>
            <a:r>
              <a:rPr dirty="0"/>
              <a:t>devices </a:t>
            </a:r>
          </a:p>
          <a:p>
            <a:pPr lvl="1">
              <a:defRPr sz="1700"/>
            </a:pPr>
            <a:r>
              <a:rPr dirty="0"/>
              <a:t>Special device drivers inserted in guest OS to talk to Hypervisor. </a:t>
            </a:r>
          </a:p>
          <a:p>
            <a:pPr lvl="1">
              <a:defRPr sz="1700"/>
            </a:pPr>
            <a:r>
              <a:rPr dirty="0"/>
              <a:t>Most common.</a:t>
            </a:r>
          </a:p>
          <a:p>
            <a:pPr>
              <a:defRPr sz="1700"/>
            </a:pPr>
            <a:endParaRPr lang="en-US" dirty="0" smtClean="0"/>
          </a:p>
          <a:p>
            <a:pPr>
              <a:defRPr sz="1700"/>
            </a:pPr>
            <a:r>
              <a:rPr lang="en-US" dirty="0" smtClean="0"/>
              <a:t>Option 3: </a:t>
            </a:r>
            <a:r>
              <a:rPr dirty="0" smtClean="0"/>
              <a:t>Direct </a:t>
            </a:r>
            <a:r>
              <a:rPr dirty="0"/>
              <a:t>device access</a:t>
            </a:r>
          </a:p>
          <a:p>
            <a:pPr lvl="1">
              <a:defRPr sz="1700"/>
            </a:pPr>
            <a:r>
              <a:rPr dirty="0" smtClean="0"/>
              <a:t>Allow </a:t>
            </a:r>
            <a:r>
              <a:rPr dirty="0"/>
              <a:t>the VM to directly access physical device. </a:t>
            </a:r>
          </a:p>
          <a:p>
            <a:pPr lvl="1">
              <a:defRPr sz="1700"/>
            </a:pPr>
            <a:r>
              <a:rPr dirty="0"/>
              <a:t>Fastest option but not scalable.</a:t>
            </a:r>
          </a:p>
          <a:p>
            <a:pPr lvl="1">
              <a:defRPr sz="1700"/>
            </a:pPr>
            <a:r>
              <a:rPr dirty="0"/>
              <a:t>Requires IOMMU and VT-d support from hardware</a:t>
            </a:r>
            <a:r>
              <a:rPr dirty="0" smtClean="0"/>
              <a:t>.</a:t>
            </a:r>
            <a:endParaRPr lang="en-US" dirty="0" smtClean="0"/>
          </a:p>
          <a:p>
            <a:pPr lvl="1">
              <a:defRPr sz="1700"/>
            </a:pPr>
            <a:r>
              <a:rPr lang="en-US" dirty="0" smtClean="0"/>
              <a:t>Increasingly common for performance.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Example: Disk Virtualization</a:t>
            </a:r>
          </a:p>
        </p:txBody>
      </p:sp>
      <p:sp>
        <p:nvSpPr>
          <p:cNvPr id="46" name="Shape 46"/>
          <p:cNvSpPr/>
          <p:nvPr/>
        </p:nvSpPr>
        <p:spPr>
          <a:xfrm>
            <a:off x="3770312" y="4541837"/>
            <a:ext cx="1316038" cy="350839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47" name="Shape 47"/>
          <p:cNvSpPr/>
          <p:nvPr/>
        </p:nvSpPr>
        <p:spPr>
          <a:xfrm>
            <a:off x="3770312" y="4729162"/>
            <a:ext cx="1" cy="1001713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5099050" y="4729162"/>
            <a:ext cx="0" cy="1001713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3770312" y="5554662"/>
            <a:ext cx="1316038" cy="350839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50" name="Shape 50"/>
          <p:cNvSpPr/>
          <p:nvPr/>
        </p:nvSpPr>
        <p:spPr>
          <a:xfrm>
            <a:off x="4054475" y="4848225"/>
            <a:ext cx="738892" cy="764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Real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Disk</a:t>
            </a:r>
          </a:p>
        </p:txBody>
      </p:sp>
      <p:grpSp>
        <p:nvGrpSpPr>
          <p:cNvPr id="53" name="Group 53"/>
          <p:cNvGrpSpPr/>
          <p:nvPr/>
        </p:nvGrpSpPr>
        <p:grpSpPr>
          <a:xfrm>
            <a:off x="1665287" y="3168650"/>
            <a:ext cx="1528763" cy="865188"/>
            <a:chOff x="0" y="0"/>
            <a:chExt cx="1528762" cy="865187"/>
          </a:xfrm>
        </p:grpSpPr>
        <p:sp>
          <p:nvSpPr>
            <p:cNvPr id="51" name="Shape 51"/>
            <p:cNvSpPr/>
            <p:nvPr/>
          </p:nvSpPr>
          <p:spPr>
            <a:xfrm>
              <a:off x="0" y="0"/>
              <a:ext cx="1528763" cy="865188"/>
            </a:xfrm>
            <a:prstGeom prst="rect">
              <a:avLst/>
            </a:prstGeom>
            <a:solidFill>
              <a:schemeClr val="accent1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360928" y="221897"/>
              <a:ext cx="806907" cy="421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>
              <a:lvl1pPr algn="ctr"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t>File 1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5688012" y="3168650"/>
            <a:ext cx="1528763" cy="865188"/>
            <a:chOff x="0" y="0"/>
            <a:chExt cx="1528762" cy="865187"/>
          </a:xfrm>
        </p:grpSpPr>
        <p:sp>
          <p:nvSpPr>
            <p:cNvPr id="54" name="Shape 54"/>
            <p:cNvSpPr/>
            <p:nvPr/>
          </p:nvSpPr>
          <p:spPr>
            <a:xfrm>
              <a:off x="0" y="0"/>
              <a:ext cx="1528763" cy="865188"/>
            </a:xfrm>
            <a:prstGeom prst="rect">
              <a:avLst/>
            </a:prstGeom>
            <a:solidFill>
              <a:schemeClr val="accent1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360928" y="221897"/>
              <a:ext cx="806907" cy="421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>
              <a:lvl1pPr algn="ctr"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r>
                <a:t>File 2</a:t>
              </a:r>
            </a:p>
          </p:txBody>
        </p:sp>
      </p:grpSp>
      <p:sp>
        <p:nvSpPr>
          <p:cNvPr id="57" name="Shape 57"/>
          <p:cNvSpPr/>
          <p:nvPr/>
        </p:nvSpPr>
        <p:spPr>
          <a:xfrm>
            <a:off x="1201737" y="4389437"/>
            <a:ext cx="7104063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533400" y="4024312"/>
            <a:ext cx="1186865" cy="4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Interface</a:t>
            </a:r>
          </a:p>
        </p:txBody>
      </p:sp>
      <p:sp>
        <p:nvSpPr>
          <p:cNvPr id="59" name="Shape 59"/>
          <p:cNvSpPr/>
          <p:nvPr/>
        </p:nvSpPr>
        <p:spPr>
          <a:xfrm>
            <a:off x="1665287" y="4033837"/>
            <a:ext cx="2105026" cy="695326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3194050" y="4033837"/>
            <a:ext cx="860426" cy="50800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61" name="Shape 61"/>
          <p:cNvSpPr/>
          <p:nvPr/>
        </p:nvSpPr>
        <p:spPr>
          <a:xfrm flipH="1">
            <a:off x="4814887" y="4033837"/>
            <a:ext cx="873126" cy="50800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62" name="Shape 62"/>
          <p:cNvSpPr/>
          <p:nvPr/>
        </p:nvSpPr>
        <p:spPr>
          <a:xfrm flipH="1">
            <a:off x="5086350" y="4033837"/>
            <a:ext cx="2130425" cy="695326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1096962" y="2817812"/>
            <a:ext cx="7208838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314325" y="2449512"/>
            <a:ext cx="1778606" cy="4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Virtualization</a:t>
            </a:r>
          </a:p>
        </p:txBody>
      </p:sp>
      <p:sp>
        <p:nvSpPr>
          <p:cNvPr id="65" name="Shape 65"/>
          <p:cNvSpPr/>
          <p:nvPr/>
        </p:nvSpPr>
        <p:spPr>
          <a:xfrm>
            <a:off x="1798637" y="1231900"/>
            <a:ext cx="1316038" cy="350838"/>
          </a:xfrm>
          <a:prstGeom prst="ellips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1798637" y="1419224"/>
            <a:ext cx="1588" cy="100171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3127375" y="1419224"/>
            <a:ext cx="1588" cy="100171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1798637" y="2244725"/>
            <a:ext cx="1316038" cy="350838"/>
          </a:xfrm>
          <a:prstGeom prst="ellips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1968500" y="1538287"/>
            <a:ext cx="1025387" cy="764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Virtual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Disk 1</a:t>
            </a:r>
          </a:p>
        </p:txBody>
      </p:sp>
      <p:sp>
        <p:nvSpPr>
          <p:cNvPr id="70" name="Shape 70"/>
          <p:cNvSpPr/>
          <p:nvPr/>
        </p:nvSpPr>
        <p:spPr>
          <a:xfrm>
            <a:off x="5688012" y="1231900"/>
            <a:ext cx="1316038" cy="350838"/>
          </a:xfrm>
          <a:prstGeom prst="ellips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5688012" y="1419224"/>
            <a:ext cx="1588" cy="100171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7016749" y="1419224"/>
            <a:ext cx="1589" cy="100171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5688012" y="2244725"/>
            <a:ext cx="1316038" cy="350838"/>
          </a:xfrm>
          <a:prstGeom prst="ellips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5857875" y="1538287"/>
            <a:ext cx="1025387" cy="764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Virtual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Disk 2</a:t>
            </a:r>
          </a:p>
        </p:txBody>
      </p:sp>
      <p:sp>
        <p:nvSpPr>
          <p:cNvPr id="75" name="Shape 75"/>
          <p:cNvSpPr/>
          <p:nvPr/>
        </p:nvSpPr>
        <p:spPr>
          <a:xfrm>
            <a:off x="2441575" y="2595562"/>
            <a:ext cx="0" cy="573088"/>
          </a:xfrm>
          <a:prstGeom prst="line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6486525" y="2595562"/>
            <a:ext cx="0" cy="574676"/>
          </a:xfrm>
          <a:prstGeom prst="line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Virtual Machines</a:t>
            </a:r>
          </a:p>
        </p:txBody>
      </p:sp>
      <p:sp>
        <p:nvSpPr>
          <p:cNvPr id="79" name="Shape 7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100"/>
            </a:pPr>
            <a:r>
              <a:t>Logical/Emulated representations of full computing system environment </a:t>
            </a:r>
          </a:p>
          <a:p>
            <a:pPr lvl="1">
              <a:defRPr sz="2100"/>
            </a:pPr>
            <a:r>
              <a:t>CPU + memory + I/O</a:t>
            </a:r>
          </a:p>
          <a:p>
            <a:pPr lvl="1">
              <a:defRPr sz="2100"/>
            </a:pPr>
            <a:r>
              <a:t>Implemented by adding layers of software to the real machine to support the desired VM architecture.</a:t>
            </a:r>
          </a:p>
          <a:p>
            <a:pPr>
              <a:defRPr sz="2100"/>
            </a:pPr>
            <a:r>
              <a:t>Uses:</a:t>
            </a:r>
          </a:p>
          <a:p>
            <a:pPr lvl="1">
              <a:defRPr sz="2100"/>
            </a:pPr>
            <a:r>
              <a:t>Multiple OSes on one machine, including legacy OSes</a:t>
            </a:r>
          </a:p>
          <a:p>
            <a:pPr lvl="1">
              <a:defRPr sz="2100"/>
            </a:pPr>
            <a:r>
              <a:t>Isolation</a:t>
            </a:r>
          </a:p>
          <a:p>
            <a:pPr lvl="1">
              <a:defRPr sz="2100"/>
            </a:pPr>
            <a:r>
              <a:t>Enhanced security</a:t>
            </a:r>
          </a:p>
          <a:p>
            <a:pPr lvl="1">
              <a:defRPr sz="2100"/>
            </a:pPr>
            <a:r>
              <a:t>Live migration of servers</a:t>
            </a:r>
          </a:p>
          <a:p>
            <a:pPr lvl="1">
              <a:defRPr sz="2100"/>
            </a:pPr>
            <a:r>
              <a:t>Virtual environment for testing and development</a:t>
            </a:r>
          </a:p>
          <a:p>
            <a:pPr lvl="1">
              <a:defRPr sz="2100"/>
            </a:pPr>
            <a:r>
              <a:t>Platform emulation</a:t>
            </a:r>
          </a:p>
          <a:p>
            <a:pPr lvl="1">
              <a:defRPr sz="2100"/>
            </a:pPr>
            <a:r>
              <a:t>On-the-fly optimization</a:t>
            </a:r>
          </a:p>
          <a:p>
            <a:pPr lvl="1">
              <a:defRPr sz="2100"/>
            </a:pPr>
            <a:r>
              <a:t>Realizing ISAs not found in physical machines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Interfaces of a computer system</a:t>
            </a:r>
          </a:p>
        </p:txBody>
      </p:sp>
      <p:pic>
        <p:nvPicPr>
          <p:cNvPr id="82" name="Scan10143.jpg"/>
          <p:cNvPicPr>
            <a:picLocks noChangeAspect="1"/>
          </p:cNvPicPr>
          <p:nvPr/>
        </p:nvPicPr>
        <p:blipFill>
          <a:blip r:embed="rId2">
            <a:extLst/>
          </a:blip>
          <a:srcRect l="18740" t="37321" r="44395" b="15005"/>
          <a:stretch>
            <a:fillRect/>
          </a:stretch>
        </p:blipFill>
        <p:spPr>
          <a:xfrm>
            <a:off x="533400" y="1130300"/>
            <a:ext cx="5480298" cy="5480299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hape 83"/>
          <p:cNvSpPr/>
          <p:nvPr/>
        </p:nvSpPr>
        <p:spPr>
          <a:xfrm>
            <a:off x="6267450" y="2508250"/>
            <a:ext cx="2017921" cy="2135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User ISA : 7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System ISA : 8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Syscalls : 3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ABI : 3, 7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API : 2,7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body" idx="1"/>
          </p:nvPr>
        </p:nvSpPr>
        <p:spPr>
          <a:xfrm>
            <a:off x="-25400" y="939800"/>
            <a:ext cx="4703118" cy="5769968"/>
          </a:xfrm>
          <a:prstGeom prst="rect">
            <a:avLst/>
          </a:prstGeom>
        </p:spPr>
        <p:txBody>
          <a:bodyPr/>
          <a:lstStyle/>
          <a:p>
            <a:pPr>
              <a:defRPr sz="2000" u="sng"/>
            </a:pPr>
            <a:r>
              <a:t>Process VM</a:t>
            </a:r>
          </a:p>
          <a:p>
            <a:pPr marL="571500" lvl="1" indent="-190500">
              <a:defRPr sz="2000"/>
            </a:pPr>
            <a:r>
              <a:t>Virtualizes the ABI</a:t>
            </a:r>
          </a:p>
          <a:p>
            <a:pPr marL="571500" lvl="1" indent="-190500">
              <a:defRPr sz="2000"/>
            </a:pPr>
            <a:r>
              <a:t>Virtualization software = Runtime</a:t>
            </a:r>
          </a:p>
          <a:p>
            <a:pPr marL="952500" lvl="2" indent="-190500">
              <a:defRPr sz="2000"/>
            </a:pPr>
            <a:r>
              <a:t>Runs in non-privileged mode (user space)</a:t>
            </a:r>
          </a:p>
          <a:p>
            <a:pPr marL="1022684" lvl="2" indent="-260684">
              <a:defRPr sz="2000"/>
            </a:pPr>
            <a:r>
              <a:t>Performs binary translation.</a:t>
            </a:r>
          </a:p>
          <a:p>
            <a:pPr marL="641684" lvl="1" indent="-260684">
              <a:defRPr sz="2000"/>
            </a:pPr>
            <a:r>
              <a:t>Terminates when guest process terminates.</a:t>
            </a:r>
          </a:p>
          <a:p>
            <a:pPr>
              <a:defRPr sz="2000"/>
            </a:pPr>
            <a:endParaRPr/>
          </a:p>
          <a:p>
            <a:pPr>
              <a:defRPr sz="2000" u="sng"/>
            </a:pPr>
            <a:r>
              <a:t>System VM</a:t>
            </a:r>
          </a:p>
          <a:p>
            <a:pPr marL="581526" lvl="1" indent="-200526">
              <a:defRPr sz="2000"/>
            </a:pPr>
            <a:r>
              <a:t>Virtualizes the ISA</a:t>
            </a:r>
          </a:p>
          <a:p>
            <a:pPr marL="581526" lvl="1" indent="-200526">
              <a:defRPr sz="2000"/>
            </a:pPr>
            <a:r>
              <a:t>Virtualization software = Hypervisor</a:t>
            </a:r>
          </a:p>
          <a:p>
            <a:pPr marL="962526" lvl="2" indent="-200526">
              <a:defRPr sz="2000"/>
            </a:pPr>
            <a:r>
              <a:t>Runs in privileged mode </a:t>
            </a:r>
          </a:p>
          <a:p>
            <a:pPr marL="952500" lvl="2" indent="-190500">
              <a:defRPr sz="2000"/>
            </a:pPr>
            <a:r>
              <a:t>Traps and emulates privileged instructions</a:t>
            </a:r>
          </a:p>
          <a:p>
            <a:pPr marL="571500" lvl="1" indent="-190500">
              <a:defRPr sz="2000"/>
            </a:pPr>
            <a:r>
              <a:t>Lasts as long as physical host is alive</a:t>
            </a:r>
          </a:p>
        </p:txBody>
      </p:sp>
      <p:sp>
        <p:nvSpPr>
          <p:cNvPr id="86" name="Shape 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Two Types of VMs</a:t>
            </a:r>
          </a:p>
        </p:txBody>
      </p:sp>
      <p:pic>
        <p:nvPicPr>
          <p:cNvPr id="87" name="Scan10147.jpg"/>
          <p:cNvPicPr>
            <a:picLocks noChangeAspect="1"/>
          </p:cNvPicPr>
          <p:nvPr/>
        </p:nvPicPr>
        <p:blipFill>
          <a:blip r:embed="rId2">
            <a:extLst/>
          </a:blip>
          <a:srcRect l="9574" t="6678" r="36300" b="76255"/>
          <a:stretch>
            <a:fillRect/>
          </a:stretch>
        </p:blipFill>
        <p:spPr>
          <a:xfrm>
            <a:off x="4582819" y="1127035"/>
            <a:ext cx="4599500" cy="1875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Scan10150.jpg"/>
          <p:cNvPicPr>
            <a:picLocks noChangeAspect="1"/>
          </p:cNvPicPr>
          <p:nvPr/>
        </p:nvPicPr>
        <p:blipFill>
          <a:blip r:embed="rId3">
            <a:extLst/>
          </a:blip>
          <a:srcRect l="40975" t="24124" r="5696" b="58193"/>
          <a:stretch>
            <a:fillRect/>
          </a:stretch>
        </p:blipFill>
        <p:spPr>
          <a:xfrm>
            <a:off x="4425303" y="4292612"/>
            <a:ext cx="4772673" cy="2046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3600"/>
            </a:lvl1pPr>
          </a:lstStyle>
          <a:p>
            <a:pPr>
              <a:defRPr sz="4000"/>
            </a:pPr>
            <a:r>
              <a:rPr sz="3600"/>
              <a:t>Process Virtual Machines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idx="1"/>
          </p:nvPr>
        </p:nvSpPr>
        <p:spPr>
          <a:xfrm>
            <a:off x="32741" y="901878"/>
            <a:ext cx="9078517" cy="5839471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21381" indent="-221381" defTabSz="841247">
              <a:lnSpc>
                <a:spcPct val="90000"/>
              </a:lnSpc>
              <a:spcBef>
                <a:spcPts val="500"/>
              </a:spcBef>
              <a:buChar char="❑"/>
              <a:defRPr sz="2576"/>
            </a:pPr>
            <a:r>
              <a:rPr sz="2208"/>
              <a:t>Process in a multiprogramming OS</a:t>
            </a:r>
          </a:p>
          <a:p>
            <a:pPr marL="535004" lvl="1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Standard OS syscall interface + instruction set</a:t>
            </a:r>
          </a:p>
          <a:p>
            <a:pPr marL="535004" lvl="1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Multiple processes, each with its own address space and virtual machine view.</a:t>
            </a:r>
          </a:p>
          <a:p>
            <a:pPr marL="221381" indent="-221381" defTabSz="841247">
              <a:lnSpc>
                <a:spcPct val="90000"/>
              </a:lnSpc>
              <a:spcBef>
                <a:spcPts val="500"/>
              </a:spcBef>
              <a:buChar char="❑"/>
              <a:defRPr sz="2576"/>
            </a:pPr>
            <a:r>
              <a:rPr sz="2208"/>
              <a:t>Emulators</a:t>
            </a:r>
          </a:p>
          <a:p>
            <a:pPr marL="535004" lvl="1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Support one ISA on hardware designed for another ISA</a:t>
            </a:r>
          </a:p>
          <a:p>
            <a:pPr marL="535004" lvl="1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Interpreter: </a:t>
            </a:r>
          </a:p>
          <a:p>
            <a:pPr marL="867075" lvl="2" indent="-166035" defTabSz="841247">
              <a:lnSpc>
                <a:spcPct val="90000"/>
              </a:lnSpc>
              <a:spcBef>
                <a:spcPts val="300"/>
              </a:spcBef>
              <a:defRPr sz="1840"/>
            </a:pPr>
            <a:r>
              <a:rPr sz="1656"/>
              <a:t>Fetches, decodes and emulates individual instructions. Slow.</a:t>
            </a:r>
          </a:p>
          <a:p>
            <a:pPr marL="535004" lvl="1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Dynamic Binary Translator: </a:t>
            </a:r>
          </a:p>
          <a:p>
            <a:pPr marL="867075" lvl="2" indent="-166035" defTabSz="841247">
              <a:lnSpc>
                <a:spcPct val="90000"/>
              </a:lnSpc>
              <a:spcBef>
                <a:spcPts val="300"/>
              </a:spcBef>
              <a:defRPr sz="1840"/>
            </a:pPr>
            <a:r>
              <a:rPr sz="1656"/>
              <a:t>Blocks of source instructions converted to target instructions.</a:t>
            </a:r>
          </a:p>
          <a:p>
            <a:pPr marL="867075" lvl="2" indent="-166035" defTabSz="841247">
              <a:lnSpc>
                <a:spcPct val="90000"/>
              </a:lnSpc>
              <a:spcBef>
                <a:spcPts val="300"/>
              </a:spcBef>
              <a:defRPr sz="1840"/>
            </a:pPr>
            <a:r>
              <a:rPr sz="1656"/>
              <a:t>Translated blocks cached to exploit locality.</a:t>
            </a:r>
          </a:p>
          <a:p>
            <a:pPr marL="221381" indent="-221381" defTabSz="841247">
              <a:spcBef>
                <a:spcPts val="500"/>
              </a:spcBef>
              <a:buChar char="❑"/>
              <a:defRPr sz="2576"/>
            </a:pPr>
            <a:r>
              <a:rPr sz="2208"/>
              <a:t>Same ISA Binary Optimizers</a:t>
            </a:r>
          </a:p>
          <a:p>
            <a:pPr marL="535004" lvl="1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Optimize code on the fly</a:t>
            </a:r>
          </a:p>
          <a:p>
            <a:pPr marL="535004" lvl="1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Same as emulators except source and target ISAs are the same.</a:t>
            </a:r>
          </a:p>
          <a:p>
            <a:pPr marL="221381" indent="-221381" defTabSz="841247">
              <a:spcBef>
                <a:spcPts val="500"/>
              </a:spcBef>
              <a:buChar char="❑"/>
              <a:defRPr sz="2576"/>
            </a:pPr>
            <a:r>
              <a:rPr sz="2208"/>
              <a:t>High-Level Language VMs</a:t>
            </a:r>
          </a:p>
          <a:p>
            <a:pPr marL="535004" lvl="1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Virtual ISA (bytecode) designed for platform independence</a:t>
            </a:r>
          </a:p>
          <a:p>
            <a:pPr marL="535004" lvl="1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Platform-dependent VM executes virtual ISA</a:t>
            </a:r>
          </a:p>
          <a:p>
            <a:pPr marL="535004" lvl="1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E.g. Sun’s JVM and Microsoft’s CLI (part of .NET)</a:t>
            </a:r>
          </a:p>
          <a:p>
            <a:pPr marL="535004" lvl="1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Both are stack-based VMs that run on register-based m/c.</a:t>
            </a:r>
          </a:p>
        </p:txBody>
      </p:sp>
      <p:sp>
        <p:nvSpPr>
          <p:cNvPr id="92" name="Shape 92"/>
          <p:cNvSpPr/>
          <p:nvPr/>
        </p:nvSpPr>
        <p:spPr>
          <a:xfrm>
            <a:off x="6210300" y="1820862"/>
            <a:ext cx="2830513" cy="161607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6210300" y="2847975"/>
            <a:ext cx="2830513" cy="0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7013483" y="2960687"/>
            <a:ext cx="1224147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>
                <a:latin typeface="Comic Sans MS"/>
                <a:ea typeface="Comic Sans MS"/>
                <a:cs typeface="Comic Sans MS"/>
                <a:sym typeface="Comic Sans MS"/>
              </a:rPr>
              <a:t>Alpha ISA</a:t>
            </a:r>
          </a:p>
        </p:txBody>
      </p:sp>
      <p:sp>
        <p:nvSpPr>
          <p:cNvPr id="95" name="Shape 95"/>
          <p:cNvSpPr/>
          <p:nvPr/>
        </p:nvSpPr>
        <p:spPr>
          <a:xfrm>
            <a:off x="6210300" y="2271712"/>
            <a:ext cx="1892300" cy="57467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6278562" y="2354579"/>
            <a:ext cx="145352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>
                <a:latin typeface="Comic Sans MS"/>
                <a:ea typeface="Comic Sans MS"/>
                <a:cs typeface="Comic Sans MS"/>
                <a:sym typeface="Comic Sans MS"/>
              </a:rPr>
              <a:t>Windows NT</a:t>
            </a:r>
          </a:p>
        </p:txBody>
      </p:sp>
      <p:grpSp>
        <p:nvGrpSpPr>
          <p:cNvPr id="99" name="Group 99"/>
          <p:cNvGrpSpPr/>
          <p:nvPr/>
        </p:nvGrpSpPr>
        <p:grpSpPr>
          <a:xfrm>
            <a:off x="8091234" y="2461736"/>
            <a:ext cx="960945" cy="408941"/>
            <a:chOff x="0" y="0"/>
            <a:chExt cx="960943" cy="408940"/>
          </a:xfrm>
        </p:grpSpPr>
        <p:sp>
          <p:nvSpPr>
            <p:cNvPr id="97" name="Shape 97"/>
            <p:cNvSpPr/>
            <p:nvPr/>
          </p:nvSpPr>
          <p:spPr>
            <a:xfrm>
              <a:off x="11365" y="22701"/>
              <a:ext cx="938213" cy="363538"/>
            </a:xfrm>
            <a:prstGeom prst="rect">
              <a:avLst/>
            </a:prstGeom>
            <a:solidFill>
              <a:schemeClr val="accent1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800"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-1" y="0"/>
              <a:ext cx="960945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>
              <a:lvl1pPr algn="ctr">
                <a:defRPr sz="1800"/>
              </a:lvl1pPr>
            </a:lstStyle>
            <a:p>
              <a:pPr>
                <a:defRPr sz="2400"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r>
                <a:rPr sz="1800">
                  <a:latin typeface="Comic Sans MS"/>
                  <a:ea typeface="Comic Sans MS"/>
                  <a:cs typeface="Comic Sans MS"/>
                  <a:sym typeface="Comic Sans MS"/>
                </a:rPr>
                <a:t>Runtime</a:t>
              </a:r>
            </a:p>
          </p:txBody>
        </p:sp>
      </p:grpSp>
      <p:sp>
        <p:nvSpPr>
          <p:cNvPr id="100" name="Shape 100"/>
          <p:cNvSpPr/>
          <p:nvPr/>
        </p:nvSpPr>
        <p:spPr>
          <a:xfrm>
            <a:off x="6257925" y="1808162"/>
            <a:ext cx="225586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>
                <a:latin typeface="Comic Sans MS"/>
                <a:ea typeface="Comic Sans MS"/>
                <a:cs typeface="Comic Sans MS"/>
                <a:sym typeface="Comic Sans MS"/>
              </a:rPr>
              <a:t>IA-32 Windows APP</a:t>
            </a:r>
          </a:p>
        </p:txBody>
      </p:sp>
      <p:sp>
        <p:nvSpPr>
          <p:cNvPr id="101" name="Shape 101"/>
          <p:cNvSpPr/>
          <p:nvPr/>
        </p:nvSpPr>
        <p:spPr>
          <a:xfrm>
            <a:off x="6157366" y="3377078"/>
            <a:ext cx="2830514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000"/>
            </a:lvl1pPr>
          </a:lstStyle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000">
                <a:latin typeface="Comic Sans MS"/>
                <a:ea typeface="Comic Sans MS"/>
                <a:cs typeface="Comic Sans MS"/>
                <a:sym typeface="Comic Sans MS"/>
              </a:rPr>
              <a:t>Digital FX!32 Emulator </a:t>
            </a:r>
          </a:p>
        </p:txBody>
      </p:sp>
      <p:sp>
        <p:nvSpPr>
          <p:cNvPr id="102" name="Shape 102"/>
          <p:cNvSpPr/>
          <p:nvPr/>
        </p:nvSpPr>
        <p:spPr>
          <a:xfrm>
            <a:off x="6521450" y="4257675"/>
            <a:ext cx="2102347" cy="652513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rgbClr val="000000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Java Application</a:t>
            </a:r>
          </a:p>
        </p:txBody>
      </p:sp>
      <p:sp>
        <p:nvSpPr>
          <p:cNvPr id="103" name="Shape 103"/>
          <p:cNvSpPr/>
          <p:nvPr/>
        </p:nvSpPr>
        <p:spPr>
          <a:xfrm>
            <a:off x="6521450" y="4905375"/>
            <a:ext cx="2102347" cy="133350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rgbClr val="000000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  <a:p>
            <a: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Java Virtual Machine</a:t>
            </a:r>
          </a:p>
        </p:txBody>
      </p:sp>
      <p:sp>
        <p:nvSpPr>
          <p:cNvPr id="104" name="Shape 104"/>
          <p:cNvSpPr/>
          <p:nvPr/>
        </p:nvSpPr>
        <p:spPr>
          <a:xfrm>
            <a:off x="6521450" y="5565775"/>
            <a:ext cx="1270000" cy="652513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rgbClr val="000000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OS</a:t>
            </a:r>
          </a:p>
        </p:txBody>
      </p:sp>
      <p:sp>
        <p:nvSpPr>
          <p:cNvPr id="105" name="Shape 105"/>
          <p:cNvSpPr/>
          <p:nvPr/>
        </p:nvSpPr>
        <p:spPr>
          <a:xfrm>
            <a:off x="7800131" y="5456584"/>
            <a:ext cx="791419" cy="761704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3">
                <a:lumOff val="44000"/>
              </a:schemeClr>
            </a:solidFill>
            <a:bevel/>
          </a:ln>
        </p:spPr>
        <p:txBody>
          <a:bodyPr lIns="45719" rIns="45719" anchor="ctr"/>
          <a:lstStyle/>
          <a:p>
            <a: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6521450" y="6200775"/>
            <a:ext cx="2102347" cy="652513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rgbClr val="000000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ISA</a:t>
            </a:r>
          </a:p>
        </p:txBody>
      </p:sp>
      <p:sp>
        <p:nvSpPr>
          <p:cNvPr id="107" name="Shape 107"/>
          <p:cNvSpPr/>
          <p:nvPr/>
        </p:nvSpPr>
        <p:spPr>
          <a:xfrm>
            <a:off x="7762820" y="6158229"/>
            <a:ext cx="866042" cy="311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User ISA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System Virtual Machines</a:t>
            </a:r>
          </a:p>
        </p:txBody>
      </p:sp>
      <p:sp>
        <p:nvSpPr>
          <p:cNvPr id="110" name="Shape 110"/>
          <p:cNvSpPr>
            <a:spLocks noGrp="1"/>
          </p:cNvSpPr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(focus of this lecture)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t>Hypervisor</a:t>
            </a:r>
          </a:p>
        </p:txBody>
      </p:sp>
      <p:sp>
        <p:nvSpPr>
          <p:cNvPr id="113" name="Shape 113"/>
          <p:cNvSpPr>
            <a:spLocks noGrp="1"/>
          </p:cNvSpPr>
          <p:nvPr>
            <p:ph type="body" idx="1"/>
          </p:nvPr>
        </p:nvSpPr>
        <p:spPr>
          <a:xfrm>
            <a:off x="32742" y="1204317"/>
            <a:ext cx="4650979" cy="566921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500"/>
              </a:spcBef>
              <a:buChar char="❑"/>
              <a:defRPr sz="2300"/>
            </a:pPr>
            <a:r>
              <a:t>Also called Virtual Machine Monitor (VMM)</a:t>
            </a:r>
          </a:p>
          <a:p>
            <a:pPr>
              <a:lnSpc>
                <a:spcPct val="90000"/>
              </a:lnSpc>
              <a:spcBef>
                <a:spcPts val="500"/>
              </a:spcBef>
              <a:buChar char="❑"/>
              <a:defRPr sz="2300"/>
            </a:pPr>
            <a:endParaRPr/>
          </a:p>
          <a:p>
            <a:pPr>
              <a:lnSpc>
                <a:spcPct val="90000"/>
              </a:lnSpc>
              <a:spcBef>
                <a:spcPts val="500"/>
              </a:spcBef>
              <a:buChar char="❑"/>
              <a:defRPr sz="2300"/>
            </a:pPr>
            <a:r>
              <a:t>A hypervisor is an operating system for operating systems</a:t>
            </a:r>
          </a:p>
          <a:p>
            <a:pPr marL="621631" lvl="1" indent="-240631">
              <a:lnSpc>
                <a:spcPct val="90000"/>
              </a:lnSpc>
              <a:spcBef>
                <a:spcPts val="500"/>
              </a:spcBef>
              <a:buFont typeface="Zapf Dingbats"/>
              <a:defRPr sz="2300"/>
            </a:pPr>
            <a:r>
              <a:t>Provides a virtual execution environment for an entire OS and its applications</a:t>
            </a:r>
          </a:p>
          <a:p>
            <a:pPr marL="621631" lvl="1" indent="-240631">
              <a:lnSpc>
                <a:spcPct val="90000"/>
              </a:lnSpc>
              <a:spcBef>
                <a:spcPts val="500"/>
              </a:spcBef>
              <a:buFont typeface="Zapf Dingbats"/>
              <a:defRPr sz="2300"/>
            </a:pPr>
            <a:r>
              <a:t>Controls access to hardware resources</a:t>
            </a:r>
          </a:p>
          <a:p>
            <a:pPr marL="621631" lvl="1" indent="-240631">
              <a:lnSpc>
                <a:spcPct val="90000"/>
              </a:lnSpc>
              <a:spcBef>
                <a:spcPts val="500"/>
              </a:spcBef>
              <a:buFont typeface="Zapf Dingbats"/>
              <a:defRPr sz="2300"/>
            </a:pPr>
            <a:r>
              <a:t>When guest OS executes a privileged instruction, Hypervisor intercepts the instruction, checks for correctness and emulates the instruction.</a:t>
            </a:r>
          </a:p>
        </p:txBody>
      </p:sp>
      <p:graphicFrame>
        <p:nvGraphicFramePr>
          <p:cNvPr id="114" name="Table 114"/>
          <p:cNvGraphicFramePr/>
          <p:nvPr/>
        </p:nvGraphicFramePr>
        <p:xfrm>
          <a:off x="5230812" y="1778000"/>
          <a:ext cx="3568698" cy="3949700"/>
        </p:xfrm>
        <a:graphic>
          <a:graphicData uri="http://schemas.openxmlformats.org/drawingml/2006/table">
            <a:tbl>
              <a:tblPr bandRow="1">
                <a:tableStyleId>{33BA23B1-9221-436E-865A-0063620EA4FD}</a:tableStyleId>
              </a:tblPr>
              <a:tblGrid>
                <a:gridCol w="1189566"/>
                <a:gridCol w="1189566"/>
                <a:gridCol w="1189566"/>
              </a:tblGrid>
              <a:tr h="987425"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sz="1800" b="0" i="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Apps</a:t>
                      </a:r>
                    </a:p>
                  </a:txBody>
                  <a:tcPr marL="63500" marR="63500" marT="63500" marB="6350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sz="1800" b="0" i="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Apps</a:t>
                      </a:r>
                    </a:p>
                  </a:txBody>
                  <a:tcPr marL="63500" marR="63500" marT="63500" marB="6350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sz="1800" b="0" i="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Apps</a:t>
                      </a:r>
                    </a:p>
                  </a:txBody>
                  <a:tcPr marL="63500" marR="63500" marT="63500" marB="63500" anchor="ctr" horzOverflow="overflow"/>
                </a:tc>
              </a:tr>
              <a:tr h="987425"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sz="1800" b="0" i="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Guest OS 1</a:t>
                      </a:r>
                    </a:p>
                  </a:txBody>
                  <a:tcPr marL="63500" marR="63500" marT="63500" marB="6350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sz="1800" b="0" i="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Guest OS 2</a:t>
                      </a:r>
                    </a:p>
                  </a:txBody>
                  <a:tcPr marL="63500" marR="63500" marT="63500" marB="63500" anchor="ctr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sz="1800" b="0" i="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Guest OS 3</a:t>
                      </a:r>
                    </a:p>
                  </a:txBody>
                  <a:tcPr marL="63500" marR="63500" marT="63500" marB="63500" anchor="ctr" horzOverflow="overflow"/>
                </a:tc>
              </a:tr>
              <a:tr h="987425">
                <a:tc gridSpan="3"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sz="1800" b="0" i="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Hypervisor</a:t>
                      </a:r>
                    </a:p>
                  </a:txBody>
                  <a:tcPr marL="63500" marR="63500" marT="63500" marB="63500" anchor="ctr" horzOverflow="overflow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987425">
                <a:tc gridSpan="3"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sz="1800" b="0" i="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Hardware</a:t>
                      </a:r>
                    </a:p>
                  </a:txBody>
                  <a:tcPr marL="63500" marR="63500" marT="63500" marB="63500" anchor="ctr" horzOverflow="overflow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0C9"/>
      </a:accent5>
      <a:accent6>
        <a:srgbClr val="2E2EB9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0C9"/>
      </a:accent5>
      <a:accent6>
        <a:srgbClr val="2E2EB9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1196</Words>
  <Application>Microsoft Macintosh PowerPoint</Application>
  <PresentationFormat>On-screen Show (4:3)</PresentationFormat>
  <Paragraphs>247</Paragraphs>
  <Slides>23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Comic Sans MS</vt:lpstr>
      <vt:lpstr>Courier</vt:lpstr>
      <vt:lpstr>Helvetica</vt:lpstr>
      <vt:lpstr>Helvetica Neue</vt:lpstr>
      <vt:lpstr>Times New Roman</vt:lpstr>
      <vt:lpstr>Wingdings</vt:lpstr>
      <vt:lpstr>Zapf Dingbats</vt:lpstr>
      <vt:lpstr>Arial</vt:lpstr>
      <vt:lpstr>Default</vt:lpstr>
      <vt:lpstr>Introduction to Virtual Machines</vt:lpstr>
      <vt:lpstr>Virtualization</vt:lpstr>
      <vt:lpstr>Example: Disk Virtualization</vt:lpstr>
      <vt:lpstr>Virtual Machines</vt:lpstr>
      <vt:lpstr>Interfaces of a computer system</vt:lpstr>
      <vt:lpstr>Two Types of VMs</vt:lpstr>
      <vt:lpstr>Process Virtual Machines</vt:lpstr>
      <vt:lpstr>System Virtual Machines</vt:lpstr>
      <vt:lpstr>Hypervisor</vt:lpstr>
      <vt:lpstr>Type 1 Hypervisors (Classical System VMs)</vt:lpstr>
      <vt:lpstr>Type-2 Hypervisors (Hosted VMs)</vt:lpstr>
      <vt:lpstr>Para-virtualized VMs</vt:lpstr>
      <vt:lpstr>Whole System VMs: Emulation</vt:lpstr>
      <vt:lpstr>Co-designed VMs</vt:lpstr>
      <vt:lpstr>Taxonomy</vt:lpstr>
      <vt:lpstr>Versatility</vt:lpstr>
      <vt:lpstr>What can you do with system VMs?</vt:lpstr>
      <vt:lpstr>Virtualizing individual resources in System VMs</vt:lpstr>
      <vt:lpstr>CPU Virtualization for VMs</vt:lpstr>
      <vt:lpstr>Execution of Privileged Instruction by Guest</vt:lpstr>
      <vt:lpstr>Resource Control</vt:lpstr>
      <vt:lpstr>Memory Virtualization for VMs</vt:lpstr>
      <vt:lpstr>I/O Virtualization for VMs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Virtual Machines</dc:title>
  <cp:lastModifiedBy>Kartik Gopalan</cp:lastModifiedBy>
  <cp:revision>6</cp:revision>
  <dcterms:modified xsi:type="dcterms:W3CDTF">2017-12-05T16:26:37Z</dcterms:modified>
</cp:coreProperties>
</file>